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60" r:id="rId7"/>
    <p:sldId id="261" r:id="rId8"/>
    <p:sldId id="263" r:id="rId9"/>
    <p:sldId id="267" r:id="rId10"/>
    <p:sldId id="271" r:id="rId11"/>
    <p:sldId id="272" r:id="rId12"/>
    <p:sldId id="275" r:id="rId13"/>
    <p:sldId id="282" r:id="rId14"/>
    <p:sldId id="283" r:id="rId15"/>
    <p:sldId id="286" r:id="rId16"/>
    <p:sldId id="290" r:id="rId17"/>
    <p:sldId id="291" r:id="rId18"/>
    <p:sldId id="296" r:id="rId19"/>
    <p:sldId id="297" r:id="rId20"/>
    <p:sldId id="302" r:id="rId21"/>
    <p:sldId id="303" r:id="rId22"/>
    <p:sldId id="306" r:id="rId23"/>
    <p:sldId id="318" r:id="rId24"/>
    <p:sldId id="321" r:id="rId25"/>
    <p:sldId id="324" r:id="rId26"/>
    <p:sldId id="325" r:id="rId27"/>
    <p:sldId id="32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6"/>
            <p14:sldId id="257"/>
            <p14:sldId id="260"/>
            <p14:sldId id="261"/>
            <p14:sldId id="263"/>
            <p14:sldId id="267"/>
            <p14:sldId id="271"/>
            <p14:sldId id="272"/>
            <p14:sldId id="275"/>
            <p14:sldId id="282"/>
            <p14:sldId id="283"/>
            <p14:sldId id="286"/>
            <p14:sldId id="290"/>
            <p14:sldId id="291"/>
            <p14:sldId id="296"/>
            <p14:sldId id="297"/>
            <p14:sldId id="302"/>
            <p14:sldId id="303"/>
            <p14:sldId id="306"/>
            <p14:sldId id="318"/>
            <p14:sldId id="321"/>
            <p14:sldId id="324"/>
            <p14:sldId id="325"/>
            <p14:sldId id="327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800"/>
  </p:normalViewPr>
  <p:slideViewPr>
    <p:cSldViewPr snapToGrid="0" snapToObjects="1">
      <p:cViewPr varScale="1">
        <p:scale>
          <a:sx n="57" d="100"/>
          <a:sy n="57" d="100"/>
        </p:scale>
        <p:origin x="656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h.adventist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Seminar 4: Leadership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tx1"/>
                </a:solidFill>
              </a:rPr>
              <a:t>The Youth Leader as Spiritual Leader, Mentor and Friend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05096F-FB45-F34D-9194-0E4736BB6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youth of today are constantly searching for models.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070952"/>
            <a:ext cx="91498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basic fact is that young people are pragmatic, that is, they tend to </a:t>
            </a:r>
            <a:r>
              <a:rPr lang="en-US" b="1" dirty="0">
                <a:solidFill>
                  <a:schemeClr val="tx1"/>
                </a:solidFill>
              </a:rPr>
              <a:t>believe not in what someone </a:t>
            </a:r>
            <a:r>
              <a:rPr lang="en-US" b="1" i="1" dirty="0">
                <a:solidFill>
                  <a:schemeClr val="tx1"/>
                </a:solidFill>
              </a:rPr>
              <a:t>says</a:t>
            </a:r>
            <a:r>
              <a:rPr lang="en-US" b="1" dirty="0">
                <a:solidFill>
                  <a:schemeClr val="tx1"/>
                </a:solidFill>
              </a:rPr>
              <a:t> to be true, not in what someone </a:t>
            </a:r>
            <a:r>
              <a:rPr lang="en-US" b="1" i="1" dirty="0">
                <a:solidFill>
                  <a:schemeClr val="tx1"/>
                </a:solidFill>
              </a:rPr>
              <a:t>says</a:t>
            </a:r>
            <a:r>
              <a:rPr lang="en-US" b="1" dirty="0">
                <a:solidFill>
                  <a:schemeClr val="tx1"/>
                </a:solidFill>
              </a:rPr>
              <a:t> works</a:t>
            </a:r>
            <a:r>
              <a:rPr lang="en-US" dirty="0">
                <a:solidFill>
                  <a:schemeClr val="tx1"/>
                </a:solidFill>
              </a:rPr>
              <a:t>. They tend to credit and value what they </a:t>
            </a:r>
            <a:r>
              <a:rPr lang="en-US" i="1" dirty="0">
                <a:solidFill>
                  <a:schemeClr val="tx1"/>
                </a:solidFill>
              </a:rPr>
              <a:t>see</a:t>
            </a:r>
            <a:r>
              <a:rPr lang="en-US" dirty="0">
                <a:solidFill>
                  <a:schemeClr val="tx1"/>
                </a:solidFill>
              </a:rPr>
              <a:t> as </a:t>
            </a:r>
            <a:r>
              <a:rPr lang="en-US" b="1" dirty="0">
                <a:solidFill>
                  <a:schemeClr val="tx1"/>
                </a:solidFill>
              </a:rPr>
              <a:t>working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4D4817-CB25-C443-AE9F-8C98E9F0B6C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495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youth of today are constantly searching for models.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78404"/>
            <a:ext cx="91498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 fact, Adventist Christianity is </a:t>
            </a:r>
            <a:r>
              <a:rPr lang="en-US" b="1" dirty="0">
                <a:solidFill>
                  <a:schemeClr val="tx1"/>
                </a:solidFill>
              </a:rPr>
              <a:t>very beautiful in theory, but only works in practice</a:t>
            </a:r>
            <a:r>
              <a:rPr lang="en-US" dirty="0">
                <a:solidFill>
                  <a:schemeClr val="tx1"/>
                </a:solidFill>
              </a:rPr>
              <a:t>. The youth's experience with the church must be permeated with something real, practical, and effective. Otherwise, </a:t>
            </a:r>
            <a:r>
              <a:rPr lang="en-US" b="1" dirty="0">
                <a:solidFill>
                  <a:schemeClr val="tx1"/>
                </a:solidFill>
              </a:rPr>
              <a:t>mere theory (however beautiful, interesting, and logical) produces no change in life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EFB749-8732-954D-B9A6-6FB961077A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436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youth of today are constantly searching for models.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070951"/>
            <a:ext cx="914986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We need to materialize our concepts. Make your whole theory of leadership a practice that nurtures your followers. The young need to feel the </a:t>
            </a:r>
            <a:r>
              <a:rPr lang="en-US" b="1" dirty="0">
                <a:solidFill>
                  <a:schemeClr val="tx1"/>
                </a:solidFill>
              </a:rPr>
              <a:t>real benefits </a:t>
            </a:r>
            <a:r>
              <a:rPr lang="en-US" dirty="0">
                <a:solidFill>
                  <a:schemeClr val="tx1"/>
                </a:solidFill>
              </a:rPr>
              <a:t>of what the leader is proposing. </a:t>
            </a:r>
            <a:r>
              <a:rPr lang="en-US" b="1" dirty="0">
                <a:solidFill>
                  <a:schemeClr val="tx1"/>
                </a:solidFill>
              </a:rPr>
              <a:t>If they realize that it works in the leader's life, they will believe that it can work in their lives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7BBE8C-2DFC-2A41-B7D6-61CCFB2E2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They are also willing to follow leaders who are real.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Now it is understood: </a:t>
            </a:r>
            <a:r>
              <a:rPr lang="en-US" b="1" dirty="0">
                <a:solidFill>
                  <a:schemeClr val="tx1"/>
                </a:solidFill>
              </a:rPr>
              <a:t>For Christianity to be seen to function well in the life of the leader does not presuppose the perfection of the leader</a:t>
            </a:r>
            <a:r>
              <a:rPr lang="en-US" dirty="0">
                <a:solidFill>
                  <a:schemeClr val="tx1"/>
                </a:solidFill>
              </a:rPr>
              <a:t>. One need not be perfect to be followed; Young people are far less likely to follow someone who is supposedly perfect. They know very well that nobody is. </a:t>
            </a:r>
            <a:r>
              <a:rPr lang="en-US" b="1" dirty="0">
                <a:solidFill>
                  <a:schemeClr val="tx1"/>
                </a:solidFill>
              </a:rPr>
              <a:t>Idealizing perfect leaders is idealizing the humanly impossible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483EE4-989C-3840-93BE-4387FEE6F7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234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They are also willing to follow leaders who are real.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 leader who inspires a young person is not one absolutely immune to errors, failures, and misunderstandings. </a:t>
            </a:r>
            <a:r>
              <a:rPr lang="en-US" b="1" dirty="0">
                <a:solidFill>
                  <a:schemeClr val="tx1"/>
                </a:solidFill>
              </a:rPr>
              <a:t>What inspires a young person is, rather, one who has the wisdom, resilience, and perseverance to learn from one's own mistakes, and find biblical solutions to practical issues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9639C2-630D-4E44-988A-47754BB221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896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They are also willing to follow leaders who are real.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070952"/>
            <a:ext cx="9149862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When the young can identify with the story of a leader, with the failures of a leader, with the struggles of a leader, with the dilemmas of a leader, </a:t>
            </a:r>
            <a:r>
              <a:rPr lang="en-US" b="1" dirty="0">
                <a:solidFill>
                  <a:schemeClr val="tx1"/>
                </a:solidFill>
              </a:rPr>
              <a:t>they will identify with the solutions found by the leader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03F193-6EE2-754A-A07D-BBD387EF03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3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They are also willing to follow leaders who are real.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278404"/>
            <a:ext cx="9149862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"Be my imitators as I am the imitator of Christ," said the apostle Paul, a royal leader of the early Church who </a:t>
            </a:r>
            <a:r>
              <a:rPr lang="en-US" b="1" dirty="0">
                <a:solidFill>
                  <a:schemeClr val="tx1"/>
                </a:solidFill>
              </a:rPr>
              <a:t>never concealed the reality of his struggles, nor did he hide the way to his victory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54921A-A4EC-C34F-B46E-CA52D7F4D7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7774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They are also willing to follow leaders who are real.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2390852"/>
            <a:ext cx="9149862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Paul was a real leader. And real leaders inspire their followers</a:t>
            </a:r>
            <a:r>
              <a:rPr lang="en-US" b="1" dirty="0">
                <a:solidFill>
                  <a:schemeClr val="tx1"/>
                </a:solidFill>
              </a:rPr>
              <a:t>. Young people will follow real leaders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650E2E-A34D-EC40-A1F1-37382AF002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86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5-THE YOUTH LEADER AS FRIEND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It is true of all leaders that those whose followers see them as friends, also, will follow more willingly, but nowhere is this truer than among young people. </a:t>
            </a:r>
            <a:r>
              <a:rPr lang="en-US" b="1" dirty="0">
                <a:solidFill>
                  <a:schemeClr val="tx1"/>
                </a:solidFill>
              </a:rPr>
              <a:t>A leader who is their friend will have far more influence over them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F2C3F4-9A39-9D4B-90D9-78DA91923F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16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5-THE YOUTH LEADER AS FRIEND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young already know what constitutes a true friend</a:t>
            </a:r>
            <a:r>
              <a:rPr lang="en-US" dirty="0">
                <a:solidFill>
                  <a:schemeClr val="tx1"/>
                </a:solidFill>
              </a:rPr>
              <a:t>. They know a friend who really cares. A true friend will not cover up or lie for a friend and will tell the truth in love in a way that superficial friends never can. </a:t>
            </a:r>
            <a:r>
              <a:rPr lang="en-US" b="1" dirty="0">
                <a:solidFill>
                  <a:schemeClr val="tx1"/>
                </a:solidFill>
              </a:rPr>
              <a:t>They are not seeking those who are in authority over them to be their “buddies.” But they are seeking loving friendship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7BCF43-2739-AE47-9839-6E83F96C466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5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2E75B6"/>
                </a:solidFill>
              </a:rPr>
              <a:t>1-INTRODUCTION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This is the key point to note: as a Christian who influences other Christians, the Youth Ministry Leader will lead not just through speech, </a:t>
            </a:r>
            <a:r>
              <a:rPr lang="en-US" b="1" dirty="0">
                <a:solidFill>
                  <a:schemeClr val="tx1"/>
                </a:solidFill>
              </a:rPr>
              <a:t>but essentially through the whole life</a:t>
            </a:r>
            <a:r>
              <a:rPr lang="en-US" dirty="0">
                <a:solidFill>
                  <a:schemeClr val="tx1"/>
                </a:solidFill>
              </a:rPr>
              <a:t>. In following the example of Jesus, he or she becomes an example to young followers.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18EF89-2E97-8644-83FD-DF58637009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457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6-CONCLUSION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To summarize, a youth leader who has a strong commitment to Christ, who embraces and embodies biblical and spiritual disciplines, and who leads by clear and honest example will be a model that will inspire young followers to commit to Christ as well. </a:t>
            </a:r>
            <a:r>
              <a:rPr lang="en-US" b="1" dirty="0">
                <a:solidFill>
                  <a:schemeClr val="tx1"/>
                </a:solidFill>
              </a:rPr>
              <a:t>This is the most effective form of leadership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5788CAC-5863-4F44-893B-3A1F681170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417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6-CONCLUSION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This was what Paul sought to convey as a principle of leadership to the young Timothy when he wrote: "Recommend and teach these things. Do not let anyone despise you for being young. </a:t>
            </a:r>
            <a:r>
              <a:rPr lang="en-US" b="1" dirty="0">
                <a:solidFill>
                  <a:schemeClr val="tx1"/>
                </a:solidFill>
              </a:rPr>
              <a:t>But for those who believe, be an example in the manner of speech, in behavior, in love, in faith, and in purity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F105A5-C589-CD4A-A470-0E49FF4509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521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7-ACTIVITY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Individual:</a:t>
            </a:r>
            <a:r>
              <a:rPr lang="en-US" dirty="0">
                <a:solidFill>
                  <a:schemeClr val="tx1"/>
                </a:solidFill>
              </a:rPr>
              <a:t> Write down and keep the three things from this lesson that you find most helpful in your own situation.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7AE7B0-2E06-C942-9E2C-4B85BD9CF9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81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7-ACTIVITY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Group:</a:t>
            </a:r>
            <a:r>
              <a:rPr lang="en-US" dirty="0">
                <a:solidFill>
                  <a:schemeClr val="tx1"/>
                </a:solidFill>
              </a:rPr>
              <a:t> Gather with three or four others and brainstorm ways to improve your local youth ministry using the principles outlined in this lesson.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99661B-B451-6649-850C-252A598CF9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199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8-RESOURCES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Visit our website: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youth.adventist.org</a:t>
            </a:r>
            <a:r>
              <a:rPr lang="en-US" dirty="0">
                <a:solidFill>
                  <a:schemeClr val="tx1"/>
                </a:solidFill>
              </a:rPr>
              <a:t> for mentoring, devotional, and other resources.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71CEEA4-2B44-4047-A333-4C58D00A520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7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2E75B6"/>
                </a:solidFill>
              </a:rPr>
              <a:t>1-INTRODUCTION</a:t>
            </a:r>
            <a:endParaRPr lang="en-US" dirty="0">
              <a:solidFill>
                <a:srgbClr val="2E75B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The Youth Ministry Leader </a:t>
            </a:r>
            <a:r>
              <a:rPr lang="en-US" b="1" dirty="0">
                <a:solidFill>
                  <a:schemeClr val="tx1"/>
                </a:solidFill>
              </a:rPr>
              <a:t>needs to be a human language translation of what Jesus is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C573B0-9154-8D45-AEB8-4CADF8839D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74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2-SEMINAR OBJECTIVES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This seminar of study will look at the youth leader, first as a student and follower of Christ—the foundation of all Christian life and especially of leadership, then as a spiritual leader, mentor, and friend to the youth under the leader’s guidance. We will consider some parameters necessary to maintain both respect and compassionate friendship.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ED85DB-4AD8-7341-9000-C8EA488DDC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365125"/>
            <a:ext cx="9554633" cy="1325563"/>
          </a:xfrm>
        </p:spPr>
        <p:txBody>
          <a:bodyPr/>
          <a:lstStyle/>
          <a:p>
            <a:r>
              <a:rPr lang="en-US" b="1" dirty="0"/>
              <a:t>3-</a:t>
            </a:r>
            <a:r>
              <a:rPr lang="en-US" b="1" spc="-150" dirty="0"/>
              <a:t>THE YOUTH LEADER AS SPIRITUAL LEADER</a:t>
            </a:r>
            <a:endParaRPr lang="en-US" spc="-15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first commitment of a youth leader, therefore, must be to Christ. </a:t>
            </a:r>
            <a:r>
              <a:rPr lang="en-US" b="1" dirty="0">
                <a:solidFill>
                  <a:schemeClr val="tx1"/>
                </a:solidFill>
              </a:rPr>
              <a:t>Before we lead, we must follow</a:t>
            </a:r>
            <a:r>
              <a:rPr lang="en-US" dirty="0">
                <a:solidFill>
                  <a:schemeClr val="tx1"/>
                </a:solidFill>
              </a:rPr>
              <a:t>. Every leader is a sheep of the supreme Pastor, following the guidance of the Great Shepherd.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35B1EB-2B64-1844-A92C-DE616C1C8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427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r>
              <a:rPr lang="en-US" b="1" dirty="0"/>
              <a:t>The leader must be a follower of Christ first.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Fundamental commitment to Christianity must guide the life of the youth leader. Only then will we be able to develop leadership in the right context. </a:t>
            </a:r>
            <a:r>
              <a:rPr lang="en-US" b="1" dirty="0">
                <a:solidFill>
                  <a:schemeClr val="tx1"/>
                </a:solidFill>
              </a:rPr>
              <a:t>A true Christian leader will naturally develop a Christ-like leadership style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2F474D-1537-4343-AD79-AC155BB523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3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pPr algn="ctr"/>
            <a:r>
              <a:rPr lang="en-US" b="1" dirty="0"/>
              <a:t>Spirituality drives the rhythm and quality </a:t>
            </a:r>
            <a:br>
              <a:rPr lang="en-US" b="1" dirty="0"/>
            </a:br>
            <a:r>
              <a:rPr lang="en-US" b="1" dirty="0"/>
              <a:t>of our social interactions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49712" y="1959440"/>
            <a:ext cx="9149862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are human beings, and the Bible understands the human being as a total, complete being. </a:t>
            </a:r>
            <a:r>
              <a:rPr lang="en-US" b="1" dirty="0">
                <a:solidFill>
                  <a:schemeClr val="tx1"/>
                </a:solidFill>
              </a:rPr>
              <a:t>A biblical approach to anthropology considers the human being holistically;</a:t>
            </a:r>
            <a:r>
              <a:rPr lang="en-US" dirty="0">
                <a:solidFill>
                  <a:schemeClr val="tx1"/>
                </a:solidFill>
              </a:rPr>
              <a:t>  physical, mental, and spiritual. All these layers of our being are interdependent.</a:t>
            </a:r>
            <a:r>
              <a:rPr lang="en-US" b="1" dirty="0">
                <a:solidFill>
                  <a:schemeClr val="tx1"/>
                </a:solidFill>
              </a:rPr>
              <a:t> They do not function properly if they are not well equalized, supplied, and interconnected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B23504-77E1-CB45-8FC5-E98808B1E9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5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75167" y="365125"/>
            <a:ext cx="10117666" cy="1325563"/>
          </a:xfrm>
        </p:spPr>
        <p:txBody>
          <a:bodyPr/>
          <a:lstStyle/>
          <a:p>
            <a:pPr algn="ctr"/>
            <a:r>
              <a:rPr lang="en-US" b="1" dirty="0"/>
              <a:t>Spirituality drives the rhythm and quality </a:t>
            </a:r>
            <a:br>
              <a:rPr lang="en-US" b="1" dirty="0"/>
            </a:br>
            <a:r>
              <a:rPr lang="en-US" b="1" dirty="0"/>
              <a:t>of our social interactions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All of them are important, but there is an order of factors that changes the final product: "Seek ye first the Kingdom of God" (Matt. 6:33). </a:t>
            </a:r>
            <a:r>
              <a:rPr lang="en-US" b="1" dirty="0">
                <a:solidFill>
                  <a:schemeClr val="tx1"/>
                </a:solidFill>
              </a:rPr>
              <a:t>When Jesus spoke these words, He was establishing the supremacy of spirituality as fuel for all areas of our lives. </a:t>
            </a:r>
            <a:r>
              <a:rPr lang="en-US" dirty="0">
                <a:solidFill>
                  <a:schemeClr val="tx1"/>
                </a:solidFill>
              </a:rPr>
              <a:t>The success of our spirituality is the </a:t>
            </a:r>
            <a:r>
              <a:rPr lang="en-US" b="1" dirty="0">
                <a:solidFill>
                  <a:schemeClr val="tx1"/>
                </a:solidFill>
              </a:rPr>
              <a:t>ballast to the success of everything else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3940144-B382-9C45-9B18-F52970FB76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982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4-THE YOUTH LEADER AS MENTOR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It is the privilege of the youth leader to be a guide for this phase of life. </a:t>
            </a:r>
            <a:r>
              <a:rPr lang="en-US" b="1" dirty="0">
                <a:solidFill>
                  <a:schemeClr val="tx1"/>
                </a:solidFill>
              </a:rPr>
              <a:t>But this privilege brings with it a responsibility</a:t>
            </a:r>
            <a:r>
              <a:rPr lang="en-US" dirty="0">
                <a:solidFill>
                  <a:schemeClr val="tx1"/>
                </a:solidFill>
              </a:rPr>
              <a:t>: to have a contextualized awareness of the needs of the young, providing them the opportunity to experience a real Christianity relevant to the time and context in which they live.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52AB144-80B7-3C4C-A9EA-8807C60FEA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543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1328</TotalTime>
  <Words>1240</Words>
  <Application>Microsoft Macintosh PowerPoint</Application>
  <PresentationFormat>Widescreen</PresentationFormat>
  <Paragraphs>49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2_Custom Design</vt:lpstr>
      <vt:lpstr>1_Custom Design</vt:lpstr>
      <vt:lpstr>Custom Design</vt:lpstr>
      <vt:lpstr>Seminar 4: Leadership </vt:lpstr>
      <vt:lpstr>1-INTRODUCTION</vt:lpstr>
      <vt:lpstr>1-INTRODUCTION</vt:lpstr>
      <vt:lpstr>2-SEMINAR OBJECTIVES</vt:lpstr>
      <vt:lpstr>3-THE YOUTH LEADER AS SPIRITUAL LEADER</vt:lpstr>
      <vt:lpstr>The leader must be a follower of Christ first.</vt:lpstr>
      <vt:lpstr>Spirituality drives the rhythm and quality  of our social interactions</vt:lpstr>
      <vt:lpstr>Spirituality drives the rhythm and quality  of our social interactions</vt:lpstr>
      <vt:lpstr>4-THE YOUTH LEADER AS MENTOR</vt:lpstr>
      <vt:lpstr>The youth of today are constantly searching for models.</vt:lpstr>
      <vt:lpstr>The youth of today are constantly searching for models.</vt:lpstr>
      <vt:lpstr>The youth of today are constantly searching for models.</vt:lpstr>
      <vt:lpstr>They are also willing to follow leaders who are real.</vt:lpstr>
      <vt:lpstr>They are also willing to follow leaders who are real.</vt:lpstr>
      <vt:lpstr>They are also willing to follow leaders who are real.</vt:lpstr>
      <vt:lpstr>They are also willing to follow leaders who are real.</vt:lpstr>
      <vt:lpstr>They are also willing to follow leaders who are real.</vt:lpstr>
      <vt:lpstr>5-THE YOUTH LEADER AS FRIEND</vt:lpstr>
      <vt:lpstr>5-THE YOUTH LEADER AS FRIEND</vt:lpstr>
      <vt:lpstr>6-CONCLUSION</vt:lpstr>
      <vt:lpstr>6-CONCLUSION</vt:lpstr>
      <vt:lpstr>7-ACTIVITY</vt:lpstr>
      <vt:lpstr>7-ACTIVITY</vt:lpstr>
      <vt:lpstr>8-RESOURCES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Mokgwane, Pako</cp:lastModifiedBy>
  <cp:revision>22</cp:revision>
  <dcterms:created xsi:type="dcterms:W3CDTF">2018-05-31T05:51:27Z</dcterms:created>
  <dcterms:modified xsi:type="dcterms:W3CDTF">2018-07-31T17:40:48Z</dcterms:modified>
</cp:coreProperties>
</file>